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7559675" cy="10691813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2438" y="19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3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5280" cy="37220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s-ES" sz="496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n-US" sz="496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C6B7211A-523F-4468-9560-22AD6D75F95D}" type="datetime">
              <a:rPr lang="es-ES" sz="989" b="0" strike="noStrike" spc="-1">
                <a:solidFill>
                  <a:srgbClr val="8B8B8B"/>
                </a:solidFill>
                <a:latin typeface="Calibri"/>
              </a:rPr>
              <a:t>08/05/2022</a:t>
            </a:fld>
            <a:endParaRPr lang="es-ES" sz="989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E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40CAD6E-1D12-4485-BBA6-2F5FB108C3CC}" type="slidenum">
              <a:rPr lang="es-ES" sz="989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ES" sz="989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32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6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9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9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8DB173C1-ED02-48D3-A645-D14906E27EDF}" type="datetime">
              <a:rPr lang="es-ES" sz="989" b="0" strike="noStrike" spc="-1">
                <a:solidFill>
                  <a:srgbClr val="8B8B8B"/>
                </a:solidFill>
                <a:latin typeface="Calibri"/>
              </a:rPr>
              <a:t>08/05/2022</a:t>
            </a:fld>
            <a:endParaRPr lang="es-ES" sz="989" b="0" strike="noStrike" spc="-1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ES" sz="24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38D2392-73BD-4F7E-90CF-A91D560DDC35}" type="slidenum">
              <a:rPr lang="es-ES" sz="989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ES" sz="989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Pulse para editar el formato del texto de título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32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6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9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9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w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wmf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Imagen 40" descr="Un dibujo de un personaje animado&#10;&#10;Descripción generada automáticamente con confianza baja"/>
          <p:cNvPicPr/>
          <p:nvPr/>
        </p:nvPicPr>
        <p:blipFill>
          <a:blip r:embed="rId2"/>
          <a:stretch/>
        </p:blipFill>
        <p:spPr>
          <a:xfrm>
            <a:off x="177120" y="3245040"/>
            <a:ext cx="955440" cy="1245600"/>
          </a:xfrm>
          <a:prstGeom prst="rect">
            <a:avLst/>
          </a:prstGeom>
          <a:ln>
            <a:noFill/>
          </a:ln>
        </p:spPr>
      </p:pic>
      <p:sp>
        <p:nvSpPr>
          <p:cNvPr id="83" name="CustomShape 1"/>
          <p:cNvSpPr/>
          <p:nvPr/>
        </p:nvSpPr>
        <p:spPr>
          <a:xfrm>
            <a:off x="1189800" y="2680560"/>
            <a:ext cx="46418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800" b="1" strike="noStrike" spc="-1">
                <a:solidFill>
                  <a:srgbClr val="2F5597"/>
                </a:solidFill>
                <a:latin typeface="Atkinson Hyperlegible"/>
              </a:rPr>
              <a:t>Paso 1: Identifico lo que tengo que hacer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238320" y="4581000"/>
            <a:ext cx="70822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400" b="1" strike="noStrike" spc="-1">
                <a:solidFill>
                  <a:srgbClr val="2F5597"/>
                </a:solidFill>
                <a:latin typeface="Atkinson Hyperlegible"/>
              </a:rPr>
              <a:t>¿Qué me están pidiendo que haga?</a:t>
            </a:r>
            <a:endParaRPr lang="es-ES" sz="1400" b="0" strike="noStrike" spc="-1">
              <a:latin typeface="Arial"/>
            </a:endParaRPr>
          </a:p>
        </p:txBody>
      </p:sp>
      <p:pic>
        <p:nvPicPr>
          <p:cNvPr id="85" name="Imagen 2" descr="Icono&#10;&#10;Descripción generada automáticamente"/>
          <p:cNvPicPr/>
          <p:nvPr/>
        </p:nvPicPr>
        <p:blipFill>
          <a:blip r:embed="rId3"/>
          <a:stretch/>
        </p:blipFill>
        <p:spPr>
          <a:xfrm>
            <a:off x="344520" y="2576520"/>
            <a:ext cx="568080" cy="565560"/>
          </a:xfrm>
          <a:prstGeom prst="rect">
            <a:avLst/>
          </a:prstGeom>
          <a:ln>
            <a:noFill/>
          </a:ln>
        </p:spPr>
      </p:pic>
      <p:sp>
        <p:nvSpPr>
          <p:cNvPr id="86" name="CustomShape 3"/>
          <p:cNvSpPr/>
          <p:nvPr/>
        </p:nvSpPr>
        <p:spPr>
          <a:xfrm>
            <a:off x="277560" y="8924040"/>
            <a:ext cx="43711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2F5597"/>
                </a:solidFill>
                <a:latin typeface="Atkinson Hyperlegible"/>
              </a:rPr>
              <a:t>¿Podría usarla ahora para resolver esta actividad?  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1211760" y="3142440"/>
            <a:ext cx="4858200" cy="131436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Cuando comienzas una actividad es importante descubrir qué nos están pidiendo que hagamos. Tenemos que observar bien la actividad y pensar en ella. 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Es importante que recuerdes alguna actividad que sea parecida 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y que hayas resuelto con éxito anteriormente. 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Así sabremos qué tenemos que hacer para poder resolverla. 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88" name="CustomShape 5"/>
          <p:cNvSpPr/>
          <p:nvPr/>
        </p:nvSpPr>
        <p:spPr>
          <a:xfrm>
            <a:off x="0" y="-12960"/>
            <a:ext cx="7559280" cy="104760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6"/>
          <p:cNvSpPr/>
          <p:nvPr/>
        </p:nvSpPr>
        <p:spPr>
          <a:xfrm>
            <a:off x="1530720" y="437760"/>
            <a:ext cx="428832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lang="es-ES" sz="1600" b="0" strike="noStrike" spc="-1">
              <a:latin typeface="Arial"/>
            </a:endParaRPr>
          </a:p>
        </p:txBody>
      </p:sp>
      <p:pic>
        <p:nvPicPr>
          <p:cNvPr id="90" name="Imagen 26"/>
          <p:cNvPicPr/>
          <p:nvPr/>
        </p:nvPicPr>
        <p:blipFill>
          <a:blip r:embed="rId4"/>
          <a:stretch/>
        </p:blipFill>
        <p:spPr>
          <a:xfrm>
            <a:off x="264600" y="292320"/>
            <a:ext cx="1204920" cy="596880"/>
          </a:xfrm>
          <a:prstGeom prst="rect">
            <a:avLst/>
          </a:prstGeom>
          <a:ln>
            <a:noFill/>
          </a:ln>
        </p:spPr>
      </p:pic>
      <p:sp>
        <p:nvSpPr>
          <p:cNvPr id="91" name="CustomShape 7"/>
          <p:cNvSpPr/>
          <p:nvPr/>
        </p:nvSpPr>
        <p:spPr>
          <a:xfrm>
            <a:off x="1250640" y="1169280"/>
            <a:ext cx="4819320" cy="124920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2" name="Imagen 28"/>
          <p:cNvPicPr/>
          <p:nvPr/>
        </p:nvPicPr>
        <p:blipFill>
          <a:blip r:embed="rId5"/>
          <a:stretch/>
        </p:blipFill>
        <p:spPr>
          <a:xfrm>
            <a:off x="5860080" y="132840"/>
            <a:ext cx="1434600" cy="711000"/>
          </a:xfrm>
          <a:prstGeom prst="rect">
            <a:avLst/>
          </a:prstGeom>
          <a:ln>
            <a:noFill/>
          </a:ln>
        </p:spPr>
      </p:pic>
      <p:sp>
        <p:nvSpPr>
          <p:cNvPr id="93" name="CustomShape 8"/>
          <p:cNvSpPr/>
          <p:nvPr/>
        </p:nvSpPr>
        <p:spPr>
          <a:xfrm>
            <a:off x="1425240" y="1170360"/>
            <a:ext cx="4644720" cy="118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En este diario trabajarás para aprender a aprender. 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¿Quieres sacar el estratega que hay en ti?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Responde a todas las cuestiones cuando tu profe te lo indique.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Si llegas al final del cuestionario conseguirás tu insignia de…  Mega-Estratega </a:t>
            </a:r>
            <a:endParaRPr lang="es-ES" sz="1200" b="0" strike="noStrike" spc="-1">
              <a:latin typeface="Arial"/>
            </a:endParaRPr>
          </a:p>
        </p:txBody>
      </p:sp>
      <p:pic>
        <p:nvPicPr>
          <p:cNvPr id="94" name="Imagen 2" descr="Logotipo&#10;&#10;Descripción generada automáticamente"/>
          <p:cNvPicPr/>
          <p:nvPr/>
        </p:nvPicPr>
        <p:blipFill>
          <a:blip r:embed="rId6"/>
          <a:stretch/>
        </p:blipFill>
        <p:spPr>
          <a:xfrm>
            <a:off x="5690520" y="801720"/>
            <a:ext cx="1940400" cy="1940400"/>
          </a:xfrm>
          <a:prstGeom prst="rect">
            <a:avLst/>
          </a:prstGeom>
          <a:ln>
            <a:noFill/>
          </a:ln>
        </p:spPr>
      </p:pic>
      <p:pic>
        <p:nvPicPr>
          <p:cNvPr id="95" name="Imagen 40" descr="Un dibujo de un personaje animado&#10;&#10;Descripción generada automáticamente con confianza baja"/>
          <p:cNvPicPr/>
          <p:nvPr/>
        </p:nvPicPr>
        <p:blipFill>
          <a:blip r:embed="rId2"/>
          <a:stretch/>
        </p:blipFill>
        <p:spPr>
          <a:xfrm>
            <a:off x="277560" y="1103400"/>
            <a:ext cx="933480" cy="1193400"/>
          </a:xfrm>
          <a:prstGeom prst="rect">
            <a:avLst/>
          </a:prstGeom>
          <a:ln>
            <a:noFill/>
          </a:ln>
        </p:spPr>
      </p:pic>
      <p:sp>
        <p:nvSpPr>
          <p:cNvPr id="96" name="CustomShape 9"/>
          <p:cNvSpPr/>
          <p:nvPr/>
        </p:nvSpPr>
        <p:spPr>
          <a:xfrm>
            <a:off x="212760" y="2463840"/>
            <a:ext cx="7127280" cy="45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CustomShape 10"/>
          <p:cNvSpPr/>
          <p:nvPr/>
        </p:nvSpPr>
        <p:spPr>
          <a:xfrm>
            <a:off x="303120" y="4891680"/>
            <a:ext cx="7017480" cy="181980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11"/>
          <p:cNvSpPr/>
          <p:nvPr/>
        </p:nvSpPr>
        <p:spPr>
          <a:xfrm>
            <a:off x="238320" y="7026840"/>
            <a:ext cx="7043040" cy="1896840"/>
          </a:xfrm>
          <a:prstGeom prst="roundRect">
            <a:avLst>
              <a:gd name="adj" fmla="val 16667"/>
            </a:avLst>
          </a:prstGeom>
          <a:solidFill>
            <a:srgbClr val="7030A0">
              <a:alpha val="10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12"/>
          <p:cNvSpPr/>
          <p:nvPr/>
        </p:nvSpPr>
        <p:spPr>
          <a:xfrm>
            <a:off x="6036120" y="6827760"/>
            <a:ext cx="1082520" cy="303120"/>
          </a:xfrm>
          <a:prstGeom prst="rect">
            <a:avLst/>
          </a:prstGeom>
          <a:solidFill>
            <a:srgbClr val="BA8C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000000"/>
                </a:solidFill>
                <a:latin typeface="Calibri"/>
              </a:rPr>
              <a:t>RECORDAR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00" name="CustomShape 13"/>
          <p:cNvSpPr/>
          <p:nvPr/>
        </p:nvSpPr>
        <p:spPr>
          <a:xfrm>
            <a:off x="6036120" y="4665960"/>
            <a:ext cx="1082520" cy="303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000000"/>
                </a:solidFill>
                <a:latin typeface="Calibri"/>
              </a:rPr>
              <a:t>DESCUBRIR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01" name="CustomShape 14"/>
          <p:cNvSpPr/>
          <p:nvPr/>
        </p:nvSpPr>
        <p:spPr>
          <a:xfrm>
            <a:off x="379800" y="7134120"/>
            <a:ext cx="6825960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7030A0"/>
                </a:solidFill>
                <a:latin typeface="Atkinson Hyperlegible"/>
              </a:rPr>
              <a:t>Pienso en algún momento anterior en el que tuve que hacer algo parecido. 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7030A0"/>
                </a:solidFill>
                <a:latin typeface="Atkinson Hyperlegible"/>
              </a:rPr>
              <a:t>Anoto lo que recuerdo: 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102" name="CustomShape 15"/>
          <p:cNvSpPr/>
          <p:nvPr/>
        </p:nvSpPr>
        <p:spPr>
          <a:xfrm>
            <a:off x="251640" y="9542160"/>
            <a:ext cx="7081920" cy="54864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78000"/>
            </a:schemeClr>
          </a:solidFill>
          <a:ln w="1908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   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03" name="CustomShape 16"/>
          <p:cNvSpPr/>
          <p:nvPr/>
        </p:nvSpPr>
        <p:spPr>
          <a:xfrm>
            <a:off x="705240" y="9656640"/>
            <a:ext cx="6182640" cy="340920"/>
          </a:xfrm>
          <a:prstGeom prst="rect">
            <a:avLst/>
          </a:prstGeom>
          <a:noFill/>
          <a:ln w="64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FFFFFF"/>
                </a:solidFill>
                <a:latin typeface="Atkinson Hyperlegible"/>
                <a:ea typeface="Calibri"/>
              </a:rPr>
              <a:t>Continua el paso 1 en la siguiente página. Estás avanzando hacia tu insignia Mega Estratega.</a:t>
            </a:r>
            <a:endParaRPr lang="es-ES" sz="1200" b="0" strike="noStrike" spc="-1">
              <a:latin typeface="Arial"/>
            </a:endParaRPr>
          </a:p>
        </p:txBody>
      </p:sp>
      <p:pic>
        <p:nvPicPr>
          <p:cNvPr id="104" name="Imagen 16"/>
          <p:cNvPicPr/>
          <p:nvPr/>
        </p:nvPicPr>
        <p:blipFill>
          <a:blip r:embed="rId7"/>
          <a:stretch/>
        </p:blipFill>
        <p:spPr>
          <a:xfrm>
            <a:off x="6564960" y="10191600"/>
            <a:ext cx="786600" cy="291240"/>
          </a:xfrm>
          <a:prstGeom prst="rect">
            <a:avLst/>
          </a:prstGeom>
          <a:ln>
            <a:noFill/>
          </a:ln>
        </p:spPr>
      </p:pic>
      <p:pic>
        <p:nvPicPr>
          <p:cNvPr id="105" name="Imagen 50"/>
          <p:cNvPicPr/>
          <p:nvPr/>
        </p:nvPicPr>
        <p:blipFill>
          <a:blip r:embed="rId8"/>
          <a:stretch/>
        </p:blipFill>
        <p:spPr>
          <a:xfrm>
            <a:off x="-60120" y="9424800"/>
            <a:ext cx="1106280" cy="1106280"/>
          </a:xfrm>
          <a:prstGeom prst="rect">
            <a:avLst/>
          </a:prstGeom>
          <a:ln>
            <a:noFill/>
          </a:ln>
        </p:spPr>
      </p:pic>
      <p:pic>
        <p:nvPicPr>
          <p:cNvPr id="106" name="Imagen 51"/>
          <p:cNvPicPr/>
          <p:nvPr/>
        </p:nvPicPr>
        <p:blipFill>
          <a:blip r:embed="rId9"/>
          <a:stretch/>
        </p:blipFill>
        <p:spPr>
          <a:xfrm>
            <a:off x="2175120" y="10060920"/>
            <a:ext cx="4317480" cy="533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546120" y="2261520"/>
            <a:ext cx="701316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400" b="1" strike="noStrike" spc="-1">
                <a:solidFill>
                  <a:srgbClr val="000000"/>
                </a:solidFill>
                <a:latin typeface="Atkinson Hyperlegible"/>
              </a:rPr>
              <a:t>En aquella ocasión resolví una actividad parecida. ¿Cómo lo hice?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284040" y="7695360"/>
            <a:ext cx="7081920" cy="51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400" b="1" strike="noStrike" spc="-1">
                <a:solidFill>
                  <a:srgbClr val="000000"/>
                </a:solidFill>
                <a:latin typeface="Atkinson Hyperlegible"/>
              </a:rPr>
              <a:t>Estoy descubriendo que sí que hice en el pasado actividades similares, ¿cómo las voy a llamar a este tipo de actividades para reconocerlas en un futuro?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09" name="CustomShape 3"/>
          <p:cNvSpPr/>
          <p:nvPr/>
        </p:nvSpPr>
        <p:spPr>
          <a:xfrm>
            <a:off x="0" y="-12960"/>
            <a:ext cx="7559280" cy="104760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0" name="CustomShape 4"/>
          <p:cNvSpPr/>
          <p:nvPr/>
        </p:nvSpPr>
        <p:spPr>
          <a:xfrm>
            <a:off x="1530720" y="437760"/>
            <a:ext cx="428832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lang="es-ES" sz="1600" b="0" strike="noStrike" spc="-1">
              <a:latin typeface="Arial"/>
            </a:endParaRPr>
          </a:p>
        </p:txBody>
      </p:sp>
      <p:pic>
        <p:nvPicPr>
          <p:cNvPr id="111" name="Imagen 20"/>
          <p:cNvPicPr/>
          <p:nvPr/>
        </p:nvPicPr>
        <p:blipFill>
          <a:blip r:embed="rId2"/>
          <a:stretch/>
        </p:blipFill>
        <p:spPr>
          <a:xfrm>
            <a:off x="264600" y="292320"/>
            <a:ext cx="1204920" cy="596880"/>
          </a:xfrm>
          <a:prstGeom prst="rect">
            <a:avLst/>
          </a:prstGeom>
          <a:ln>
            <a:noFill/>
          </a:ln>
        </p:spPr>
      </p:pic>
      <p:pic>
        <p:nvPicPr>
          <p:cNvPr id="112" name="Imagen 21"/>
          <p:cNvPicPr/>
          <p:nvPr/>
        </p:nvPicPr>
        <p:blipFill>
          <a:blip r:embed="rId3"/>
          <a:stretch/>
        </p:blipFill>
        <p:spPr>
          <a:xfrm>
            <a:off x="5860080" y="132840"/>
            <a:ext cx="1434600" cy="711000"/>
          </a:xfrm>
          <a:prstGeom prst="rect">
            <a:avLst/>
          </a:prstGeom>
          <a:ln>
            <a:noFill/>
          </a:ln>
        </p:spPr>
      </p:pic>
      <p:sp>
        <p:nvSpPr>
          <p:cNvPr id="113" name="CustomShape 5"/>
          <p:cNvSpPr/>
          <p:nvPr/>
        </p:nvSpPr>
        <p:spPr>
          <a:xfrm>
            <a:off x="1144800" y="1352880"/>
            <a:ext cx="46418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800" b="1" strike="noStrike" spc="-1">
                <a:solidFill>
                  <a:srgbClr val="2F5597"/>
                </a:solidFill>
                <a:latin typeface="Atkinson Hyperlegible"/>
              </a:rPr>
              <a:t>Paso 1: Identifico lo que tengo que hacer</a:t>
            </a:r>
            <a:endParaRPr lang="es-ES" sz="1800" b="0" strike="noStrike" spc="-1">
              <a:latin typeface="Arial"/>
            </a:endParaRPr>
          </a:p>
        </p:txBody>
      </p:sp>
      <p:pic>
        <p:nvPicPr>
          <p:cNvPr id="114" name="Imagen 23" descr="Icono&#10;&#10;Descripción generada automáticamente"/>
          <p:cNvPicPr/>
          <p:nvPr/>
        </p:nvPicPr>
        <p:blipFill>
          <a:blip r:embed="rId4"/>
          <a:stretch/>
        </p:blipFill>
        <p:spPr>
          <a:xfrm>
            <a:off x="299520" y="1248840"/>
            <a:ext cx="568080" cy="565560"/>
          </a:xfrm>
          <a:prstGeom prst="rect">
            <a:avLst/>
          </a:prstGeom>
          <a:ln>
            <a:noFill/>
          </a:ln>
        </p:spPr>
      </p:pic>
      <p:sp>
        <p:nvSpPr>
          <p:cNvPr id="115" name="CustomShape 6"/>
          <p:cNvSpPr/>
          <p:nvPr/>
        </p:nvSpPr>
        <p:spPr>
          <a:xfrm>
            <a:off x="167760" y="1136160"/>
            <a:ext cx="7127280" cy="45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CustomShape 7"/>
          <p:cNvSpPr/>
          <p:nvPr/>
        </p:nvSpPr>
        <p:spPr>
          <a:xfrm>
            <a:off x="264600" y="2005560"/>
            <a:ext cx="7081920" cy="494964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  <a:alpha val="10000"/>
            </a:schemeClr>
          </a:solidFill>
          <a:ln w="1908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CustomShape 8"/>
          <p:cNvSpPr/>
          <p:nvPr/>
        </p:nvSpPr>
        <p:spPr>
          <a:xfrm>
            <a:off x="5672160" y="1915200"/>
            <a:ext cx="1587960" cy="3034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000000"/>
                </a:solidFill>
                <a:latin typeface="Atkinson Hyperlegible"/>
              </a:rPr>
              <a:t>¿Qué hice bien?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18" name="CustomShape 9"/>
          <p:cNvSpPr/>
          <p:nvPr/>
        </p:nvSpPr>
        <p:spPr>
          <a:xfrm>
            <a:off x="2581920" y="7170480"/>
            <a:ext cx="2368800" cy="33372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FFFFFF"/>
                </a:solidFill>
                <a:latin typeface="Atkinson Hyperlegible"/>
              </a:rPr>
              <a:t>Mis mega-actividades</a:t>
            </a:r>
            <a:endParaRPr lang="es-ES" sz="1600" b="0" strike="noStrike" spc="-1">
              <a:latin typeface="Arial"/>
            </a:endParaRPr>
          </a:p>
        </p:txBody>
      </p:sp>
      <p:sp>
        <p:nvSpPr>
          <p:cNvPr id="119" name="CustomShape 10"/>
          <p:cNvSpPr/>
          <p:nvPr/>
        </p:nvSpPr>
        <p:spPr>
          <a:xfrm>
            <a:off x="1131120" y="8403840"/>
            <a:ext cx="5296680" cy="770040"/>
          </a:xfrm>
          <a:prstGeom prst="horizontalScroll">
            <a:avLst>
              <a:gd name="adj" fmla="val 12500"/>
            </a:avLst>
          </a:prstGeom>
          <a:solidFill>
            <a:srgbClr val="7030A0">
              <a:alpha val="1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CustomShape 11"/>
          <p:cNvSpPr/>
          <p:nvPr/>
        </p:nvSpPr>
        <p:spPr>
          <a:xfrm>
            <a:off x="300600" y="9543240"/>
            <a:ext cx="7081920" cy="54864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78000"/>
            </a:schemeClr>
          </a:solidFill>
          <a:ln w="1908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   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21" name="CustomShape 12"/>
          <p:cNvSpPr/>
          <p:nvPr/>
        </p:nvSpPr>
        <p:spPr>
          <a:xfrm>
            <a:off x="754200" y="9657720"/>
            <a:ext cx="6182640" cy="340920"/>
          </a:xfrm>
          <a:prstGeom prst="rect">
            <a:avLst/>
          </a:prstGeom>
          <a:noFill/>
          <a:ln w="64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FFFFFF"/>
                </a:solidFill>
                <a:latin typeface="Atkinson Hyperlegible"/>
                <a:ea typeface="Calibri"/>
              </a:rPr>
              <a:t>¡Bravo! Ya has conseguido superar el primer paso para conseguir tu insignia de Mega Estratega.</a:t>
            </a:r>
            <a:endParaRPr lang="es-ES" sz="1200" b="0" strike="noStrike" spc="-1">
              <a:latin typeface="Arial"/>
            </a:endParaRPr>
          </a:p>
        </p:txBody>
      </p:sp>
      <p:pic>
        <p:nvPicPr>
          <p:cNvPr id="122" name="Imagen 16"/>
          <p:cNvPicPr/>
          <p:nvPr/>
        </p:nvPicPr>
        <p:blipFill>
          <a:blip r:embed="rId5"/>
          <a:stretch/>
        </p:blipFill>
        <p:spPr>
          <a:xfrm>
            <a:off x="6613920" y="10192680"/>
            <a:ext cx="786600" cy="291240"/>
          </a:xfrm>
          <a:prstGeom prst="rect">
            <a:avLst/>
          </a:prstGeom>
          <a:ln>
            <a:noFill/>
          </a:ln>
        </p:spPr>
      </p:pic>
      <p:pic>
        <p:nvPicPr>
          <p:cNvPr id="123" name="Imagen 39"/>
          <p:cNvPicPr/>
          <p:nvPr/>
        </p:nvPicPr>
        <p:blipFill>
          <a:blip r:embed="rId6"/>
          <a:stretch/>
        </p:blipFill>
        <p:spPr>
          <a:xfrm>
            <a:off x="0" y="9461520"/>
            <a:ext cx="1106280" cy="1106280"/>
          </a:xfrm>
          <a:prstGeom prst="rect">
            <a:avLst/>
          </a:prstGeom>
          <a:ln>
            <a:noFill/>
          </a:ln>
        </p:spPr>
      </p:pic>
      <p:pic>
        <p:nvPicPr>
          <p:cNvPr id="124" name="Imagen 40"/>
          <p:cNvPicPr/>
          <p:nvPr/>
        </p:nvPicPr>
        <p:blipFill>
          <a:blip r:embed="rId7"/>
          <a:stretch/>
        </p:blipFill>
        <p:spPr>
          <a:xfrm>
            <a:off x="2224440" y="10062000"/>
            <a:ext cx="4317480" cy="533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348480" y="5848920"/>
            <a:ext cx="4844880" cy="92916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FFFFFF"/>
                </a:solidFill>
                <a:latin typeface="Atkinson Hyperlegible"/>
              </a:rPr>
              <a:t>¡Claro que sí! No todo son dificultades. 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FFFFFF"/>
                </a:solidFill>
                <a:latin typeface="Atkinson Hyperlegible"/>
              </a:rPr>
              <a:t>También tienes muchas habilidades. Y cuando empiezas una actividad es muy importante recordarlas.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FFFFFF"/>
                </a:solidFill>
                <a:latin typeface="Atkinson Hyperlegible"/>
              </a:rPr>
              <a:t>Te invito a que pienses en ellas</a:t>
            </a:r>
            <a:r>
              <a:rPr lang="es-ES" sz="1200" b="0" strike="noStrike" spc="-1">
                <a:solidFill>
                  <a:srgbClr val="FFFFFF"/>
                </a:solidFill>
                <a:latin typeface="Atkinson Hyperlegible"/>
              </a:rPr>
              <a:t>.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0" y="-12960"/>
            <a:ext cx="7559280" cy="104760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3"/>
          <p:cNvSpPr/>
          <p:nvPr/>
        </p:nvSpPr>
        <p:spPr>
          <a:xfrm>
            <a:off x="1530720" y="437760"/>
            <a:ext cx="428832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lang="es-ES" sz="1600" b="0" strike="noStrike" spc="-1">
              <a:latin typeface="Arial"/>
            </a:endParaRPr>
          </a:p>
        </p:txBody>
      </p:sp>
      <p:pic>
        <p:nvPicPr>
          <p:cNvPr id="128" name="Imagen 37"/>
          <p:cNvPicPr/>
          <p:nvPr/>
        </p:nvPicPr>
        <p:blipFill>
          <a:blip r:embed="rId2"/>
          <a:stretch/>
        </p:blipFill>
        <p:spPr>
          <a:xfrm>
            <a:off x="264600" y="292320"/>
            <a:ext cx="1204920" cy="596880"/>
          </a:xfrm>
          <a:prstGeom prst="rect">
            <a:avLst/>
          </a:prstGeom>
          <a:ln>
            <a:noFill/>
          </a:ln>
        </p:spPr>
      </p:pic>
      <p:pic>
        <p:nvPicPr>
          <p:cNvPr id="129" name="Imagen 38"/>
          <p:cNvPicPr/>
          <p:nvPr/>
        </p:nvPicPr>
        <p:blipFill>
          <a:blip r:embed="rId3"/>
          <a:stretch/>
        </p:blipFill>
        <p:spPr>
          <a:xfrm>
            <a:off x="5860080" y="132840"/>
            <a:ext cx="1434600" cy="711000"/>
          </a:xfrm>
          <a:prstGeom prst="rect">
            <a:avLst/>
          </a:prstGeom>
          <a:ln>
            <a:noFill/>
          </a:ln>
        </p:spPr>
      </p:pic>
      <p:sp>
        <p:nvSpPr>
          <p:cNvPr id="130" name="CustomShape 4"/>
          <p:cNvSpPr/>
          <p:nvPr/>
        </p:nvSpPr>
        <p:spPr>
          <a:xfrm>
            <a:off x="167760" y="1136160"/>
            <a:ext cx="7127280" cy="45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5"/>
          <p:cNvSpPr/>
          <p:nvPr/>
        </p:nvSpPr>
        <p:spPr>
          <a:xfrm>
            <a:off x="800640" y="1368720"/>
            <a:ext cx="37076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800" b="1" strike="noStrike" spc="-1">
                <a:solidFill>
                  <a:srgbClr val="2F5597"/>
                </a:solidFill>
                <a:latin typeface="Atkinson Hyperlegible"/>
              </a:rPr>
              <a:t>Paso 2: ¿Seré capaz de hacerlo?</a:t>
            </a:r>
            <a:endParaRPr lang="es-ES" sz="1800" b="0" strike="noStrike" spc="-1">
              <a:latin typeface="Arial"/>
            </a:endParaRPr>
          </a:p>
        </p:txBody>
      </p:sp>
      <p:pic>
        <p:nvPicPr>
          <p:cNvPr id="132" name="Imagen 35" descr="Icono&#10;&#10;Descripción generada automáticamente"/>
          <p:cNvPicPr/>
          <p:nvPr/>
        </p:nvPicPr>
        <p:blipFill>
          <a:blip r:embed="rId4"/>
          <a:stretch/>
        </p:blipFill>
        <p:spPr>
          <a:xfrm>
            <a:off x="212760" y="1258560"/>
            <a:ext cx="567720" cy="565200"/>
          </a:xfrm>
          <a:prstGeom prst="rect">
            <a:avLst/>
          </a:prstGeom>
          <a:ln>
            <a:noFill/>
          </a:ln>
        </p:spPr>
      </p:pic>
      <p:pic>
        <p:nvPicPr>
          <p:cNvPr id="133" name="Imagen 43"/>
          <p:cNvPicPr/>
          <p:nvPr/>
        </p:nvPicPr>
        <p:blipFill>
          <a:blip r:embed="rId5"/>
          <a:stretch/>
        </p:blipFill>
        <p:spPr>
          <a:xfrm>
            <a:off x="6051960" y="1380960"/>
            <a:ext cx="1584000" cy="1584000"/>
          </a:xfrm>
          <a:prstGeom prst="rect">
            <a:avLst/>
          </a:prstGeom>
          <a:ln>
            <a:noFill/>
          </a:ln>
        </p:spPr>
      </p:pic>
      <p:sp>
        <p:nvSpPr>
          <p:cNvPr id="134" name="CustomShape 6"/>
          <p:cNvSpPr/>
          <p:nvPr/>
        </p:nvSpPr>
        <p:spPr>
          <a:xfrm>
            <a:off x="832320" y="1760040"/>
            <a:ext cx="5535000" cy="104256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7"/>
          <p:cNvSpPr/>
          <p:nvPr/>
        </p:nvSpPr>
        <p:spPr>
          <a:xfrm>
            <a:off x="900000" y="1820880"/>
            <a:ext cx="5535000" cy="94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000000"/>
                </a:solidFill>
                <a:latin typeface="Calibri"/>
              </a:rPr>
              <a:t>Ahora te voy a proponer que pienses en la dificultad que tiene la actividad que te han planteado. Vas a aprender que cuando tengas que resolver cualquier actividad es importante conocer cuáles son tus dificultades y así buscar ayuda.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36" name="CustomShape 8"/>
          <p:cNvSpPr/>
          <p:nvPr/>
        </p:nvSpPr>
        <p:spPr>
          <a:xfrm>
            <a:off x="368280" y="3463560"/>
            <a:ext cx="6954120" cy="2222280"/>
          </a:xfrm>
          <a:prstGeom prst="roundRect">
            <a:avLst>
              <a:gd name="adj" fmla="val 16667"/>
            </a:avLst>
          </a:prstGeom>
          <a:solidFill>
            <a:srgbClr val="F7AFED">
              <a:alpha val="10000"/>
            </a:srgbClr>
          </a:solidFill>
          <a:ln w="19080">
            <a:solidFill>
              <a:srgbClr val="BA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CustomShape 9"/>
          <p:cNvSpPr/>
          <p:nvPr/>
        </p:nvSpPr>
        <p:spPr>
          <a:xfrm>
            <a:off x="280080" y="2965680"/>
            <a:ext cx="6954120" cy="48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300" b="1" strike="noStrike" spc="-1">
                <a:solidFill>
                  <a:srgbClr val="000000"/>
                </a:solidFill>
                <a:latin typeface="Atkinson Hyperlegible"/>
              </a:rPr>
              <a:t>Me acaban de explicar en qué consiste la actividad… Vuelvo al Reto e intento resolverla. ¿Qué es lo que me está siendo más difícil resolver?</a:t>
            </a:r>
            <a:endParaRPr lang="es-ES" sz="1300" b="0" strike="noStrike" spc="-1">
              <a:latin typeface="Arial"/>
            </a:endParaRPr>
          </a:p>
        </p:txBody>
      </p:sp>
      <p:sp>
        <p:nvSpPr>
          <p:cNvPr id="138" name="CustomShape 10"/>
          <p:cNvSpPr/>
          <p:nvPr/>
        </p:nvSpPr>
        <p:spPr>
          <a:xfrm>
            <a:off x="6051960" y="3372480"/>
            <a:ext cx="1227240" cy="303480"/>
          </a:xfrm>
          <a:prstGeom prst="rect">
            <a:avLst/>
          </a:prstGeom>
          <a:solidFill>
            <a:srgbClr val="BA8CDC"/>
          </a:solidFill>
          <a:ln>
            <a:noFill/>
          </a:ln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FFFFFF"/>
                </a:solidFill>
                <a:latin typeface="Atkinson Hyperlegible"/>
              </a:rPr>
              <a:t>dificultades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39" name="CustomShape 11"/>
          <p:cNvSpPr/>
          <p:nvPr/>
        </p:nvSpPr>
        <p:spPr>
          <a:xfrm>
            <a:off x="455040" y="3551760"/>
            <a:ext cx="497088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¿Cómo puedo solucionar este problema? ¿Dónde busco la ayuda?</a:t>
            </a:r>
            <a:endParaRPr lang="es-ES" sz="1200" b="0" strike="noStrike" spc="-1">
              <a:latin typeface="Arial"/>
            </a:endParaRPr>
          </a:p>
        </p:txBody>
      </p:sp>
      <p:pic>
        <p:nvPicPr>
          <p:cNvPr id="140" name="Imagen 51"/>
          <p:cNvPicPr/>
          <p:nvPr/>
        </p:nvPicPr>
        <p:blipFill>
          <a:blip r:embed="rId5"/>
          <a:stretch/>
        </p:blipFill>
        <p:spPr>
          <a:xfrm>
            <a:off x="5147280" y="5609160"/>
            <a:ext cx="1584000" cy="1584000"/>
          </a:xfrm>
          <a:prstGeom prst="rect">
            <a:avLst/>
          </a:prstGeom>
          <a:ln>
            <a:noFill/>
          </a:ln>
        </p:spPr>
      </p:pic>
      <p:sp>
        <p:nvSpPr>
          <p:cNvPr id="141" name="CustomShape 12"/>
          <p:cNvSpPr/>
          <p:nvPr/>
        </p:nvSpPr>
        <p:spPr>
          <a:xfrm>
            <a:off x="368280" y="7193520"/>
            <a:ext cx="6946200" cy="2163960"/>
          </a:xfrm>
          <a:prstGeom prst="roundRect">
            <a:avLst>
              <a:gd name="adj" fmla="val 16667"/>
            </a:avLst>
          </a:prstGeom>
          <a:solidFill>
            <a:schemeClr val="accent6">
              <a:alpha val="10000"/>
            </a:schemeClr>
          </a:solidFill>
          <a:ln w="1908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CustomShape 13"/>
          <p:cNvSpPr/>
          <p:nvPr/>
        </p:nvSpPr>
        <p:spPr>
          <a:xfrm>
            <a:off x="6067440" y="7076880"/>
            <a:ext cx="1227240" cy="30348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FFFFFF"/>
                </a:solidFill>
                <a:latin typeface="Atkinson Hyperlegible"/>
              </a:rPr>
              <a:t>Habilidades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43" name="CustomShape 14"/>
          <p:cNvSpPr/>
          <p:nvPr/>
        </p:nvSpPr>
        <p:spPr>
          <a:xfrm>
            <a:off x="424800" y="7275240"/>
            <a:ext cx="395136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400" b="1" strike="noStrike" spc="-1">
                <a:solidFill>
                  <a:srgbClr val="70AD47"/>
                </a:solidFill>
                <a:latin typeface="Atkinson Hyperlegible"/>
              </a:rPr>
              <a:t>¿Qué se me da mejor para poder resolverla?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44" name="CustomShape 15"/>
          <p:cNvSpPr/>
          <p:nvPr/>
        </p:nvSpPr>
        <p:spPr>
          <a:xfrm>
            <a:off x="304560" y="9573840"/>
            <a:ext cx="6950520" cy="54864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78000"/>
            </a:schemeClr>
          </a:solidFill>
          <a:ln w="1908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   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45" name="CustomShape 16"/>
          <p:cNvSpPr/>
          <p:nvPr/>
        </p:nvSpPr>
        <p:spPr>
          <a:xfrm>
            <a:off x="754200" y="9657720"/>
            <a:ext cx="6182640" cy="340920"/>
          </a:xfrm>
          <a:prstGeom prst="rect">
            <a:avLst/>
          </a:prstGeom>
          <a:noFill/>
          <a:ln w="64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200" b="1" strike="noStrike" spc="-1">
                <a:solidFill>
                  <a:srgbClr val="FFFFFF"/>
                </a:solidFill>
                <a:latin typeface="Atkinson Hyperlegible"/>
                <a:ea typeface="Calibri"/>
              </a:rPr>
              <a:t>Estás a punto de conseguir tu insignia de Mega Estratega. ¡Ánimo, solo te faltan dos pasos más!</a:t>
            </a:r>
            <a:endParaRPr lang="es-ES" sz="1200" b="0" strike="noStrike" spc="-1">
              <a:latin typeface="Arial"/>
            </a:endParaRPr>
          </a:p>
        </p:txBody>
      </p:sp>
      <p:pic>
        <p:nvPicPr>
          <p:cNvPr id="146" name="Imagen 16"/>
          <p:cNvPicPr/>
          <p:nvPr/>
        </p:nvPicPr>
        <p:blipFill>
          <a:blip r:embed="rId6"/>
          <a:stretch/>
        </p:blipFill>
        <p:spPr>
          <a:xfrm>
            <a:off x="6468480" y="10218240"/>
            <a:ext cx="786600" cy="291240"/>
          </a:xfrm>
          <a:prstGeom prst="rect">
            <a:avLst/>
          </a:prstGeom>
          <a:ln>
            <a:noFill/>
          </a:ln>
        </p:spPr>
      </p:pic>
      <p:pic>
        <p:nvPicPr>
          <p:cNvPr id="147" name="Imagen 57"/>
          <p:cNvPicPr/>
          <p:nvPr/>
        </p:nvPicPr>
        <p:blipFill>
          <a:blip r:embed="rId7"/>
          <a:stretch/>
        </p:blipFill>
        <p:spPr>
          <a:xfrm>
            <a:off x="2153880" y="10071720"/>
            <a:ext cx="4317480" cy="533160"/>
          </a:xfrm>
          <a:prstGeom prst="rect">
            <a:avLst/>
          </a:prstGeom>
          <a:ln>
            <a:noFill/>
          </a:ln>
        </p:spPr>
      </p:pic>
      <p:pic>
        <p:nvPicPr>
          <p:cNvPr id="148" name="Imagen 58"/>
          <p:cNvPicPr/>
          <p:nvPr/>
        </p:nvPicPr>
        <p:blipFill>
          <a:blip r:embed="rId5"/>
          <a:stretch/>
        </p:blipFill>
        <p:spPr>
          <a:xfrm>
            <a:off x="69120" y="9469080"/>
            <a:ext cx="1106280" cy="1106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0" y="-12960"/>
            <a:ext cx="7559280" cy="104760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CustomShape 2"/>
          <p:cNvSpPr/>
          <p:nvPr/>
        </p:nvSpPr>
        <p:spPr>
          <a:xfrm>
            <a:off x="1530720" y="437760"/>
            <a:ext cx="428832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lang="es-ES" sz="1600" b="0" strike="noStrike" spc="-1">
              <a:latin typeface="Arial"/>
            </a:endParaRPr>
          </a:p>
        </p:txBody>
      </p:sp>
      <p:pic>
        <p:nvPicPr>
          <p:cNvPr id="151" name="Imagen 37"/>
          <p:cNvPicPr/>
          <p:nvPr/>
        </p:nvPicPr>
        <p:blipFill>
          <a:blip r:embed="rId2"/>
          <a:stretch/>
        </p:blipFill>
        <p:spPr>
          <a:xfrm>
            <a:off x="264600" y="292320"/>
            <a:ext cx="1204920" cy="596880"/>
          </a:xfrm>
          <a:prstGeom prst="rect">
            <a:avLst/>
          </a:prstGeom>
          <a:ln>
            <a:noFill/>
          </a:ln>
        </p:spPr>
      </p:pic>
      <p:pic>
        <p:nvPicPr>
          <p:cNvPr id="152" name="Imagen 46"/>
          <p:cNvPicPr/>
          <p:nvPr/>
        </p:nvPicPr>
        <p:blipFill>
          <a:blip r:embed="rId3"/>
          <a:stretch/>
        </p:blipFill>
        <p:spPr>
          <a:xfrm>
            <a:off x="5860080" y="132840"/>
            <a:ext cx="1434600" cy="711000"/>
          </a:xfrm>
          <a:prstGeom prst="rect">
            <a:avLst/>
          </a:prstGeom>
          <a:ln>
            <a:noFill/>
          </a:ln>
        </p:spPr>
      </p:pic>
      <p:sp>
        <p:nvSpPr>
          <p:cNvPr id="153" name="CustomShape 3"/>
          <p:cNvSpPr/>
          <p:nvPr/>
        </p:nvSpPr>
        <p:spPr>
          <a:xfrm>
            <a:off x="167760" y="1136160"/>
            <a:ext cx="7127280" cy="45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4"/>
          <p:cNvSpPr/>
          <p:nvPr/>
        </p:nvSpPr>
        <p:spPr>
          <a:xfrm>
            <a:off x="814320" y="1312560"/>
            <a:ext cx="34621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800" b="1" strike="noStrike" spc="-1">
                <a:solidFill>
                  <a:srgbClr val="000000"/>
                </a:solidFill>
                <a:latin typeface="Atkinson Hyperlegible"/>
              </a:rPr>
              <a:t>Paso 3: Reviso lo que aprendo</a:t>
            </a:r>
            <a:endParaRPr lang="es-ES" sz="1800" b="0" strike="noStrike" spc="-1">
              <a:latin typeface="Arial"/>
            </a:endParaRPr>
          </a:p>
        </p:txBody>
      </p:sp>
      <p:pic>
        <p:nvPicPr>
          <p:cNvPr id="155" name="Imagen 30" descr="Icono&#10;&#10;Descripción generada automáticamente"/>
          <p:cNvPicPr/>
          <p:nvPr/>
        </p:nvPicPr>
        <p:blipFill>
          <a:blip r:embed="rId4"/>
          <a:stretch/>
        </p:blipFill>
        <p:spPr>
          <a:xfrm>
            <a:off x="245520" y="1233360"/>
            <a:ext cx="567720" cy="565200"/>
          </a:xfrm>
          <a:prstGeom prst="rect">
            <a:avLst/>
          </a:prstGeom>
          <a:ln>
            <a:noFill/>
          </a:ln>
        </p:spPr>
      </p:pic>
      <p:sp>
        <p:nvSpPr>
          <p:cNvPr id="156" name="CustomShape 5"/>
          <p:cNvSpPr/>
          <p:nvPr/>
        </p:nvSpPr>
        <p:spPr>
          <a:xfrm>
            <a:off x="1608120" y="1670760"/>
            <a:ext cx="5631120" cy="186948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CustomShape 6"/>
          <p:cNvSpPr/>
          <p:nvPr/>
        </p:nvSpPr>
        <p:spPr>
          <a:xfrm>
            <a:off x="1757880" y="1700640"/>
            <a:ext cx="5535000" cy="1795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400" b="1" strike="noStrike" spc="-1">
                <a:solidFill>
                  <a:srgbClr val="000000"/>
                </a:solidFill>
                <a:latin typeface="Atkinson Hyperlegible"/>
              </a:rPr>
              <a:t>Retor te ha desafiado a resolver una reto con la ayuda de:</a:t>
            </a:r>
            <a:endParaRPr lang="es-ES" sz="1400" b="0" strike="noStrike" spc="-1">
              <a:latin typeface="Arial"/>
            </a:endParaRPr>
          </a:p>
          <a:p>
            <a:pPr marL="432000" lvl="1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400" b="1" strike="noStrike" spc="-1">
                <a:solidFill>
                  <a:srgbClr val="000000"/>
                </a:solidFill>
                <a:latin typeface="Atkinson Hyperlegible"/>
              </a:rPr>
              <a:t>Tus habilidades</a:t>
            </a:r>
            <a:endParaRPr lang="es-ES" sz="1400" b="0" strike="noStrike" spc="-1">
              <a:latin typeface="Arial"/>
            </a:endParaRPr>
          </a:p>
          <a:p>
            <a:pPr marL="432000" lvl="1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400" b="1" strike="noStrike" spc="-1">
                <a:solidFill>
                  <a:srgbClr val="000000"/>
                </a:solidFill>
                <a:latin typeface="Atkinson Hyperlegible"/>
              </a:rPr>
              <a:t>Tus compañeros y compañeras</a:t>
            </a:r>
            <a:endParaRPr lang="es-ES" sz="1400" b="0" strike="noStrike" spc="-1">
              <a:latin typeface="Arial"/>
            </a:endParaRPr>
          </a:p>
          <a:p>
            <a:pPr marL="432000" lvl="1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400" b="1" strike="noStrike" spc="-1">
                <a:solidFill>
                  <a:srgbClr val="000000"/>
                </a:solidFill>
                <a:latin typeface="Atkinson Hyperlegible"/>
              </a:rPr>
              <a:t>Tu profesorado</a:t>
            </a:r>
            <a:endParaRPr lang="es-ES" sz="1400" b="0" strike="noStrike" spc="-1">
              <a:latin typeface="Arial"/>
            </a:endParaRPr>
          </a:p>
          <a:p>
            <a:pPr marL="432000" lvl="1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400" b="1" strike="noStrike" spc="-1">
                <a:solidFill>
                  <a:srgbClr val="000000"/>
                </a:solidFill>
                <a:latin typeface="Atkinson Hyperlegible"/>
              </a:rPr>
              <a:t>Y lo que Retor te ha ido enseñando</a:t>
            </a:r>
            <a:endParaRPr lang="es-E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400" b="1" strike="noStrike" spc="-1">
                <a:solidFill>
                  <a:srgbClr val="000000"/>
                </a:solidFill>
                <a:latin typeface="Atkinson Hyperlegible"/>
              </a:rPr>
              <a:t> Para ser un buen estratega es muy importante que seas capaz de pensar en todo lo que has aprendido, y en los cambios que puedes hacer para resolver el desafío de forma excelente.  </a:t>
            </a:r>
            <a:endParaRPr lang="es-ES" sz="1400" b="0" strike="noStrike" spc="-1">
              <a:latin typeface="Arial"/>
            </a:endParaRPr>
          </a:p>
        </p:txBody>
      </p:sp>
      <p:pic>
        <p:nvPicPr>
          <p:cNvPr id="158" name="Imagen 54"/>
          <p:cNvPicPr/>
          <p:nvPr/>
        </p:nvPicPr>
        <p:blipFill>
          <a:blip r:embed="rId5"/>
          <a:stretch/>
        </p:blipFill>
        <p:spPr>
          <a:xfrm>
            <a:off x="320040" y="1722960"/>
            <a:ext cx="1790280" cy="1790280"/>
          </a:xfrm>
          <a:prstGeom prst="rect">
            <a:avLst/>
          </a:prstGeom>
          <a:ln>
            <a:noFill/>
          </a:ln>
        </p:spPr>
      </p:pic>
      <p:sp>
        <p:nvSpPr>
          <p:cNvPr id="159" name="CustomShape 7"/>
          <p:cNvSpPr/>
          <p:nvPr/>
        </p:nvSpPr>
        <p:spPr>
          <a:xfrm>
            <a:off x="320040" y="3952800"/>
            <a:ext cx="6766920" cy="303624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  <a:alpha val="10000"/>
            </a:schemeClr>
          </a:solidFill>
          <a:ln w="1908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0" name="CustomShape 8"/>
          <p:cNvSpPr/>
          <p:nvPr/>
        </p:nvSpPr>
        <p:spPr>
          <a:xfrm>
            <a:off x="5860080" y="3703680"/>
            <a:ext cx="1227240" cy="3034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FFFFFF"/>
                </a:solidFill>
                <a:latin typeface="Atkinson Hyperlegible"/>
              </a:rPr>
              <a:t>Revisión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61" name="CustomShape 9"/>
          <p:cNvSpPr/>
          <p:nvPr/>
        </p:nvSpPr>
        <p:spPr>
          <a:xfrm>
            <a:off x="572760" y="4034880"/>
            <a:ext cx="6720120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Reflexiono sobre todo lo que he tenido que hacer hasta esta parte del desafío: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00" b="1" i="1" strike="noStrike" spc="-1">
                <a:solidFill>
                  <a:srgbClr val="000000"/>
                </a:solidFill>
                <a:latin typeface="Atkinson Hyperlegible"/>
              </a:rPr>
              <a:t>(marca lo que creas que has conseguido hacer)  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162" name="CustomShape 10"/>
          <p:cNvSpPr/>
          <p:nvPr/>
        </p:nvSpPr>
        <p:spPr>
          <a:xfrm>
            <a:off x="875880" y="4510080"/>
            <a:ext cx="5181840" cy="2144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He aprendido a trabajar con mis compañeros y compañeras para recordar cosas que ya sabíamos y que íbamos a necesitar para resolver el desafío. </a:t>
            </a:r>
            <a:endParaRPr lang="es-ES" sz="1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He sido capaz de relacionar el tema del desafío con cosas de mi vida diaria. </a:t>
            </a:r>
            <a:endParaRPr lang="es-ES" sz="1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He aportado ideas para resolver el reto inicial antes de que me diesen información para hacerlo. </a:t>
            </a:r>
            <a:endParaRPr lang="es-ES" sz="1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Después de conocer la información que nos han dado, me he dado cuenta de las cosas que sabía antes, y de lo nuevo que he descubierto.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163" name="CustomShape 11"/>
          <p:cNvSpPr/>
          <p:nvPr/>
        </p:nvSpPr>
        <p:spPr>
          <a:xfrm>
            <a:off x="320040" y="7263000"/>
            <a:ext cx="6918840" cy="2145960"/>
          </a:xfrm>
          <a:prstGeom prst="roundRect">
            <a:avLst>
              <a:gd name="adj" fmla="val 16667"/>
            </a:avLst>
          </a:prstGeom>
          <a:solidFill>
            <a:schemeClr val="accent4">
              <a:alpha val="10000"/>
            </a:schemeClr>
          </a:solidFill>
          <a:ln w="1908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12"/>
          <p:cNvSpPr/>
          <p:nvPr/>
        </p:nvSpPr>
        <p:spPr>
          <a:xfrm>
            <a:off x="428760" y="7360920"/>
            <a:ext cx="6534720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¿Qué ideas creo que estaban equivocadas antes de tener más información sobre el tema?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165" name="CustomShape 13"/>
          <p:cNvSpPr/>
          <p:nvPr/>
        </p:nvSpPr>
        <p:spPr>
          <a:xfrm>
            <a:off x="385200" y="7749720"/>
            <a:ext cx="6737400" cy="1613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1. 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2. 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3.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4. 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5. 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166" name="Line 14"/>
          <p:cNvSpPr/>
          <p:nvPr/>
        </p:nvSpPr>
        <p:spPr>
          <a:xfrm>
            <a:off x="636480" y="7910280"/>
            <a:ext cx="587844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7" name="Line 15"/>
          <p:cNvSpPr/>
          <p:nvPr/>
        </p:nvSpPr>
        <p:spPr>
          <a:xfrm>
            <a:off x="636480" y="8259120"/>
            <a:ext cx="587844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Line 16"/>
          <p:cNvSpPr/>
          <p:nvPr/>
        </p:nvSpPr>
        <p:spPr>
          <a:xfrm>
            <a:off x="636480" y="8607600"/>
            <a:ext cx="587844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9" name="Line 17"/>
          <p:cNvSpPr/>
          <p:nvPr/>
        </p:nvSpPr>
        <p:spPr>
          <a:xfrm>
            <a:off x="636480" y="8933040"/>
            <a:ext cx="587844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0" name="Line 18"/>
          <p:cNvSpPr/>
          <p:nvPr/>
        </p:nvSpPr>
        <p:spPr>
          <a:xfrm>
            <a:off x="636480" y="9258480"/>
            <a:ext cx="587844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1" name="CustomShape 19"/>
          <p:cNvSpPr/>
          <p:nvPr/>
        </p:nvSpPr>
        <p:spPr>
          <a:xfrm>
            <a:off x="320040" y="7061040"/>
            <a:ext cx="1437480" cy="30348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FFFFFF"/>
                </a:solidFill>
                <a:latin typeface="Atkinson Hyperlegible"/>
              </a:rPr>
              <a:t>Modificación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72" name="CustomShape 20"/>
          <p:cNvSpPr/>
          <p:nvPr/>
        </p:nvSpPr>
        <p:spPr>
          <a:xfrm>
            <a:off x="6305040" y="4615920"/>
            <a:ext cx="367560" cy="351000"/>
          </a:xfrm>
          <a:prstGeom prst="rect">
            <a:avLst/>
          </a:prstGeom>
          <a:solidFill>
            <a:schemeClr val="bg1"/>
          </a:solidFill>
          <a:ln w="1908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CustomShape 21"/>
          <p:cNvSpPr/>
          <p:nvPr/>
        </p:nvSpPr>
        <p:spPr>
          <a:xfrm>
            <a:off x="6305040" y="5117760"/>
            <a:ext cx="367560" cy="351000"/>
          </a:xfrm>
          <a:prstGeom prst="rect">
            <a:avLst/>
          </a:prstGeom>
          <a:solidFill>
            <a:schemeClr val="bg1"/>
          </a:solidFill>
          <a:ln w="1908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CustomShape 22"/>
          <p:cNvSpPr/>
          <p:nvPr/>
        </p:nvSpPr>
        <p:spPr>
          <a:xfrm>
            <a:off x="6305040" y="6122160"/>
            <a:ext cx="367560" cy="351000"/>
          </a:xfrm>
          <a:prstGeom prst="rect">
            <a:avLst/>
          </a:prstGeom>
          <a:solidFill>
            <a:schemeClr val="bg1"/>
          </a:solidFill>
          <a:ln w="1908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CustomShape 23"/>
          <p:cNvSpPr/>
          <p:nvPr/>
        </p:nvSpPr>
        <p:spPr>
          <a:xfrm>
            <a:off x="6305040" y="5619960"/>
            <a:ext cx="367560" cy="351000"/>
          </a:xfrm>
          <a:prstGeom prst="rect">
            <a:avLst/>
          </a:prstGeom>
          <a:solidFill>
            <a:schemeClr val="bg1"/>
          </a:solidFill>
          <a:ln w="1908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6" name="CustomShape 24"/>
          <p:cNvSpPr/>
          <p:nvPr/>
        </p:nvSpPr>
        <p:spPr>
          <a:xfrm>
            <a:off x="304560" y="9573840"/>
            <a:ext cx="6950520" cy="54864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78000"/>
            </a:schemeClr>
          </a:solidFill>
          <a:ln w="1908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   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77" name="CustomShape 25"/>
          <p:cNvSpPr/>
          <p:nvPr/>
        </p:nvSpPr>
        <p:spPr>
          <a:xfrm>
            <a:off x="932040" y="9662760"/>
            <a:ext cx="6109920" cy="408600"/>
          </a:xfrm>
          <a:prstGeom prst="rect">
            <a:avLst/>
          </a:prstGeom>
          <a:noFill/>
          <a:ln w="64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200" b="1" strike="noStrike" spc="-1">
                <a:solidFill>
                  <a:srgbClr val="FFFFFF"/>
                </a:solidFill>
                <a:latin typeface="Atkinson Hyperlegible"/>
                <a:ea typeface="Calibri"/>
              </a:rPr>
              <a:t>Enhorabuena. Estás a punto de conseguirlo. Solo te falta el último paso y una tarea extra. </a:t>
            </a:r>
            <a:endParaRPr lang="es-ES" sz="1200" b="0" strike="noStrike" spc="-1">
              <a:latin typeface="Arial"/>
            </a:endParaRPr>
          </a:p>
        </p:txBody>
      </p:sp>
      <p:pic>
        <p:nvPicPr>
          <p:cNvPr id="178" name="Imagen 16"/>
          <p:cNvPicPr/>
          <p:nvPr/>
        </p:nvPicPr>
        <p:blipFill>
          <a:blip r:embed="rId6"/>
          <a:stretch/>
        </p:blipFill>
        <p:spPr>
          <a:xfrm>
            <a:off x="6468120" y="10247400"/>
            <a:ext cx="786600" cy="291240"/>
          </a:xfrm>
          <a:prstGeom prst="rect">
            <a:avLst/>
          </a:prstGeom>
          <a:ln>
            <a:noFill/>
          </a:ln>
        </p:spPr>
      </p:pic>
      <p:pic>
        <p:nvPicPr>
          <p:cNvPr id="179" name="Imagen 69"/>
          <p:cNvPicPr/>
          <p:nvPr/>
        </p:nvPicPr>
        <p:blipFill>
          <a:blip r:embed="rId7"/>
          <a:stretch/>
        </p:blipFill>
        <p:spPr>
          <a:xfrm>
            <a:off x="2153520" y="10101240"/>
            <a:ext cx="4317480" cy="533160"/>
          </a:xfrm>
          <a:prstGeom prst="rect">
            <a:avLst/>
          </a:prstGeom>
          <a:ln>
            <a:noFill/>
          </a:ln>
        </p:spPr>
      </p:pic>
      <p:pic>
        <p:nvPicPr>
          <p:cNvPr id="180" name="Imagen 70"/>
          <p:cNvPicPr/>
          <p:nvPr/>
        </p:nvPicPr>
        <p:blipFill>
          <a:blip r:embed="rId5"/>
          <a:stretch/>
        </p:blipFill>
        <p:spPr>
          <a:xfrm>
            <a:off x="216720" y="9552960"/>
            <a:ext cx="1037160" cy="1037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0" y="-12960"/>
            <a:ext cx="7559280" cy="104760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CustomShape 2"/>
          <p:cNvSpPr/>
          <p:nvPr/>
        </p:nvSpPr>
        <p:spPr>
          <a:xfrm>
            <a:off x="1530720" y="437760"/>
            <a:ext cx="428832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lang="es-ES" sz="1600" b="0" strike="noStrike" spc="-1">
              <a:latin typeface="Arial"/>
            </a:endParaRPr>
          </a:p>
        </p:txBody>
      </p:sp>
      <p:pic>
        <p:nvPicPr>
          <p:cNvPr id="183" name="Imagen 26"/>
          <p:cNvPicPr/>
          <p:nvPr/>
        </p:nvPicPr>
        <p:blipFill>
          <a:blip r:embed="rId2"/>
          <a:stretch/>
        </p:blipFill>
        <p:spPr>
          <a:xfrm>
            <a:off x="264600" y="292320"/>
            <a:ext cx="1204920" cy="596880"/>
          </a:xfrm>
          <a:prstGeom prst="rect">
            <a:avLst/>
          </a:prstGeom>
          <a:ln>
            <a:noFill/>
          </a:ln>
        </p:spPr>
      </p:pic>
      <p:pic>
        <p:nvPicPr>
          <p:cNvPr id="184" name="Imagen 30"/>
          <p:cNvPicPr/>
          <p:nvPr/>
        </p:nvPicPr>
        <p:blipFill>
          <a:blip r:embed="rId3"/>
          <a:stretch/>
        </p:blipFill>
        <p:spPr>
          <a:xfrm>
            <a:off x="5860080" y="132840"/>
            <a:ext cx="1434600" cy="711000"/>
          </a:xfrm>
          <a:prstGeom prst="rect">
            <a:avLst/>
          </a:prstGeom>
          <a:ln>
            <a:noFill/>
          </a:ln>
        </p:spPr>
      </p:pic>
      <p:sp>
        <p:nvSpPr>
          <p:cNvPr id="185" name="CustomShape 3"/>
          <p:cNvSpPr/>
          <p:nvPr/>
        </p:nvSpPr>
        <p:spPr>
          <a:xfrm>
            <a:off x="966960" y="1267920"/>
            <a:ext cx="32551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800" b="1" strike="noStrike" spc="-1">
                <a:solidFill>
                  <a:srgbClr val="2F5597"/>
                </a:solidFill>
                <a:latin typeface="Atkinson Hyperlegible"/>
              </a:rPr>
              <a:t>Paso 4: ¿Qué he aprendido?</a:t>
            </a:r>
            <a:endParaRPr lang="es-ES" sz="1800" b="0" strike="noStrike" spc="-1">
              <a:latin typeface="Arial"/>
            </a:endParaRPr>
          </a:p>
        </p:txBody>
      </p:sp>
      <p:pic>
        <p:nvPicPr>
          <p:cNvPr id="186" name="Imagen 32" descr="Icono&#10;&#10;Descripción generada automáticamente"/>
          <p:cNvPicPr/>
          <p:nvPr/>
        </p:nvPicPr>
        <p:blipFill>
          <a:blip r:embed="rId4"/>
          <a:stretch/>
        </p:blipFill>
        <p:spPr>
          <a:xfrm>
            <a:off x="308520" y="1143360"/>
            <a:ext cx="567720" cy="565200"/>
          </a:xfrm>
          <a:prstGeom prst="rect">
            <a:avLst/>
          </a:prstGeom>
          <a:ln>
            <a:noFill/>
          </a:ln>
        </p:spPr>
      </p:pic>
      <p:sp>
        <p:nvSpPr>
          <p:cNvPr id="187" name="CustomShape 4"/>
          <p:cNvSpPr/>
          <p:nvPr/>
        </p:nvSpPr>
        <p:spPr>
          <a:xfrm>
            <a:off x="1690560" y="1684800"/>
            <a:ext cx="5604120" cy="118476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8" name="CustomShape 5"/>
          <p:cNvSpPr/>
          <p:nvPr/>
        </p:nvSpPr>
        <p:spPr>
          <a:xfrm>
            <a:off x="1618920" y="1823400"/>
            <a:ext cx="5592960" cy="94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000000"/>
                </a:solidFill>
                <a:latin typeface="Atkinson Hyperlegible"/>
              </a:rPr>
              <a:t>En este último paso te voy a proponer que pienses en qué ha sido lo más importante de todo lo que has aprendido. </a:t>
            </a:r>
            <a:endParaRPr lang="es-ES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000000"/>
                </a:solidFill>
                <a:latin typeface="Atkinson Hyperlegible"/>
              </a:rPr>
              <a:t>Así podrás usarlo para otros retos que te planteen en el futuro. </a:t>
            </a:r>
            <a:endParaRPr lang="es-ES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000000"/>
                </a:solidFill>
                <a:latin typeface="Atkinson Hyperlegible"/>
              </a:rPr>
              <a:t>Si has llegado hasta aquí es porque eres un gran estratega. </a:t>
            </a:r>
            <a:endParaRPr lang="es-ES" sz="1400" b="0" strike="noStrike" spc="-1">
              <a:latin typeface="Arial"/>
            </a:endParaRPr>
          </a:p>
        </p:txBody>
      </p:sp>
      <p:pic>
        <p:nvPicPr>
          <p:cNvPr id="189" name="Imagen 45"/>
          <p:cNvPicPr/>
          <p:nvPr/>
        </p:nvPicPr>
        <p:blipFill>
          <a:blip r:embed="rId5"/>
          <a:stretch/>
        </p:blipFill>
        <p:spPr>
          <a:xfrm>
            <a:off x="234000" y="1440360"/>
            <a:ext cx="1790280" cy="1790280"/>
          </a:xfrm>
          <a:prstGeom prst="rect">
            <a:avLst/>
          </a:prstGeom>
          <a:ln>
            <a:noFill/>
          </a:ln>
        </p:spPr>
      </p:pic>
      <p:sp>
        <p:nvSpPr>
          <p:cNvPr id="190" name="CustomShape 6"/>
          <p:cNvSpPr/>
          <p:nvPr/>
        </p:nvSpPr>
        <p:spPr>
          <a:xfrm>
            <a:off x="295920" y="3182040"/>
            <a:ext cx="355680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2F5597"/>
                </a:solidFill>
                <a:latin typeface="Atkinson Hyperlegible"/>
              </a:rPr>
              <a:t>¿Qué es lo más importante que he aprendido?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191" name="CustomShape 7"/>
          <p:cNvSpPr/>
          <p:nvPr/>
        </p:nvSpPr>
        <p:spPr>
          <a:xfrm>
            <a:off x="308520" y="3510000"/>
            <a:ext cx="6942240" cy="1542960"/>
          </a:xfrm>
          <a:prstGeom prst="roundRect">
            <a:avLst>
              <a:gd name="adj" fmla="val 16667"/>
            </a:avLst>
          </a:prstGeom>
          <a:solidFill>
            <a:srgbClr val="F46FDC">
              <a:alpha val="10000"/>
            </a:srgbClr>
          </a:solidFill>
          <a:ln w="19080">
            <a:solidFill>
              <a:srgbClr val="F46F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CustomShape 8"/>
          <p:cNvSpPr/>
          <p:nvPr/>
        </p:nvSpPr>
        <p:spPr>
          <a:xfrm>
            <a:off x="5888880" y="3290400"/>
            <a:ext cx="1227240" cy="303480"/>
          </a:xfrm>
          <a:prstGeom prst="rect">
            <a:avLst/>
          </a:prstGeom>
          <a:solidFill>
            <a:srgbClr val="F46FDC"/>
          </a:solidFill>
          <a:ln>
            <a:noFill/>
          </a:ln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FFFFFF"/>
                </a:solidFill>
                <a:latin typeface="Atkinson Hyperlegible"/>
              </a:rPr>
              <a:t>Aprendizaje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93" name="CustomShape 9"/>
          <p:cNvSpPr/>
          <p:nvPr/>
        </p:nvSpPr>
        <p:spPr>
          <a:xfrm>
            <a:off x="259920" y="5234040"/>
            <a:ext cx="6990840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2F5597"/>
                </a:solidFill>
                <a:latin typeface="Atkinson Hyperlegible"/>
              </a:rPr>
              <a:t>¿En qué otras situaciones o momentos puedo usar esto que he considerado importante? 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2F5597"/>
                </a:solidFill>
                <a:latin typeface="Atkinson Hyperlegible"/>
              </a:rPr>
              <a:t>Pon ejemplos de tu vida diaria.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194" name="CustomShape 10"/>
          <p:cNvSpPr/>
          <p:nvPr/>
        </p:nvSpPr>
        <p:spPr>
          <a:xfrm>
            <a:off x="283320" y="5798520"/>
            <a:ext cx="6967440" cy="147780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5" name="CustomShape 11"/>
          <p:cNvSpPr/>
          <p:nvPr/>
        </p:nvSpPr>
        <p:spPr>
          <a:xfrm>
            <a:off x="6157800" y="5580720"/>
            <a:ext cx="933120" cy="3034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FFFFFF"/>
                </a:solidFill>
                <a:latin typeface="Atkinson Hyperlegible"/>
              </a:rPr>
              <a:t>Futuro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96" name="CustomShape 12"/>
          <p:cNvSpPr/>
          <p:nvPr/>
        </p:nvSpPr>
        <p:spPr>
          <a:xfrm>
            <a:off x="359640" y="7319520"/>
            <a:ext cx="595260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2F5597"/>
                </a:solidFill>
                <a:latin typeface="Atkinson Hyperlegible"/>
              </a:rPr>
              <a:t>¿Qué es lo que más me ha gustado de todas las cosas que me han propuesto?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197" name="CustomShape 13"/>
          <p:cNvSpPr/>
          <p:nvPr/>
        </p:nvSpPr>
        <p:spPr>
          <a:xfrm>
            <a:off x="283320" y="7813800"/>
            <a:ext cx="6967440" cy="1648080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  <a:alpha val="10000"/>
            </a:schemeClr>
          </a:solidFill>
          <a:ln w="1908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8" name="CustomShape 14"/>
          <p:cNvSpPr/>
          <p:nvPr/>
        </p:nvSpPr>
        <p:spPr>
          <a:xfrm>
            <a:off x="5979600" y="7595640"/>
            <a:ext cx="1112040" cy="3034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FFFFFF"/>
                </a:solidFill>
                <a:latin typeface="Atkinson Hyperlegible"/>
              </a:rPr>
              <a:t>Motivación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199" name="CustomShape 15"/>
          <p:cNvSpPr/>
          <p:nvPr/>
        </p:nvSpPr>
        <p:spPr>
          <a:xfrm>
            <a:off x="304560" y="9563400"/>
            <a:ext cx="6950520" cy="54864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78000"/>
            </a:schemeClr>
          </a:solidFill>
          <a:ln w="1908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   </a:t>
            </a:r>
            <a:endParaRPr lang="es-ES" sz="1800" b="0" strike="noStrike" spc="-1">
              <a:latin typeface="Arial"/>
            </a:endParaRPr>
          </a:p>
        </p:txBody>
      </p:sp>
      <p:pic>
        <p:nvPicPr>
          <p:cNvPr id="200" name="Imagen 56"/>
          <p:cNvPicPr/>
          <p:nvPr/>
        </p:nvPicPr>
        <p:blipFill>
          <a:blip r:embed="rId5"/>
          <a:stretch/>
        </p:blipFill>
        <p:spPr>
          <a:xfrm>
            <a:off x="216720" y="9552960"/>
            <a:ext cx="1037160" cy="1037160"/>
          </a:xfrm>
          <a:prstGeom prst="rect">
            <a:avLst/>
          </a:prstGeom>
          <a:ln>
            <a:noFill/>
          </a:ln>
        </p:spPr>
      </p:pic>
      <p:sp>
        <p:nvSpPr>
          <p:cNvPr id="201" name="CustomShape 16"/>
          <p:cNvSpPr/>
          <p:nvPr/>
        </p:nvSpPr>
        <p:spPr>
          <a:xfrm>
            <a:off x="1155600" y="9612360"/>
            <a:ext cx="6044760" cy="516240"/>
          </a:xfrm>
          <a:prstGeom prst="rect">
            <a:avLst/>
          </a:prstGeom>
          <a:noFill/>
          <a:ln w="64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200" b="1" strike="noStrike" spc="-1">
                <a:solidFill>
                  <a:srgbClr val="FFFFFF"/>
                </a:solidFill>
                <a:latin typeface="Atkinson Hyperlegible"/>
                <a:ea typeface="Calibri"/>
              </a:rPr>
              <a:t>Has conseguido superar los cuatro pasos. Ya eres un Mega Estratega. Solo te falta una pequeña tarea más para conseguir la insignia. </a:t>
            </a:r>
            <a:endParaRPr lang="es-ES" sz="1200" b="0" strike="noStrike" spc="-1">
              <a:latin typeface="Arial"/>
            </a:endParaRPr>
          </a:p>
        </p:txBody>
      </p:sp>
      <p:pic>
        <p:nvPicPr>
          <p:cNvPr id="202" name="Imagen 16"/>
          <p:cNvPicPr/>
          <p:nvPr/>
        </p:nvPicPr>
        <p:blipFill>
          <a:blip r:embed="rId6"/>
          <a:stretch/>
        </p:blipFill>
        <p:spPr>
          <a:xfrm>
            <a:off x="6468120" y="10247400"/>
            <a:ext cx="786600" cy="291240"/>
          </a:xfrm>
          <a:prstGeom prst="rect">
            <a:avLst/>
          </a:prstGeom>
          <a:ln>
            <a:noFill/>
          </a:ln>
        </p:spPr>
      </p:pic>
      <p:pic>
        <p:nvPicPr>
          <p:cNvPr id="203" name="Imagen 59"/>
          <p:cNvPicPr/>
          <p:nvPr/>
        </p:nvPicPr>
        <p:blipFill>
          <a:blip r:embed="rId7"/>
          <a:stretch/>
        </p:blipFill>
        <p:spPr>
          <a:xfrm>
            <a:off x="2153520" y="10101240"/>
            <a:ext cx="4317480" cy="533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257400" y="7554600"/>
            <a:ext cx="553320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400" b="1" strike="noStrike" spc="-1">
                <a:solidFill>
                  <a:srgbClr val="7030A0"/>
                </a:solidFill>
                <a:latin typeface="Atkinson Hyperlegible"/>
              </a:rPr>
              <a:t>¿Qué es lo que me ha resultado más difícil de esta estrategia?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304200" y="5697720"/>
            <a:ext cx="681012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400" b="1" strike="noStrike" spc="-1">
                <a:solidFill>
                  <a:srgbClr val="7030A0"/>
                </a:solidFill>
                <a:latin typeface="Atkinson Hyperlegible"/>
              </a:rPr>
              <a:t>¿Cómo me ha ayudado a resolver la actividad que me habían planteado?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206" name="CustomShape 3"/>
          <p:cNvSpPr/>
          <p:nvPr/>
        </p:nvSpPr>
        <p:spPr>
          <a:xfrm>
            <a:off x="213480" y="1310400"/>
            <a:ext cx="5193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800" b="1" strike="noStrike" spc="-1">
                <a:solidFill>
                  <a:srgbClr val="7030A0"/>
                </a:solidFill>
                <a:latin typeface="Atkinson Hyperlegible"/>
              </a:rPr>
              <a:t>Estrategia para aprender trabajada en el RETO</a:t>
            </a:r>
            <a:endParaRPr lang="es-ES" sz="1800" b="0" strike="noStrike" spc="-1">
              <a:latin typeface="Arial"/>
            </a:endParaRPr>
          </a:p>
        </p:txBody>
      </p:sp>
      <p:pic>
        <p:nvPicPr>
          <p:cNvPr id="207" name="Gráfico 5"/>
          <p:cNvPicPr/>
          <p:nvPr/>
        </p:nvPicPr>
        <p:blipFill>
          <a:blip r:embed="rId2"/>
          <a:stretch/>
        </p:blipFill>
        <p:spPr>
          <a:xfrm>
            <a:off x="437400" y="1914480"/>
            <a:ext cx="1173600" cy="1173600"/>
          </a:xfrm>
          <a:prstGeom prst="rect">
            <a:avLst/>
          </a:prstGeom>
          <a:ln>
            <a:noFill/>
          </a:ln>
        </p:spPr>
      </p:pic>
      <p:sp>
        <p:nvSpPr>
          <p:cNvPr id="208" name="CustomShape 4"/>
          <p:cNvSpPr/>
          <p:nvPr/>
        </p:nvSpPr>
        <p:spPr>
          <a:xfrm>
            <a:off x="1790640" y="1744560"/>
            <a:ext cx="5532120" cy="1515240"/>
          </a:xfrm>
          <a:prstGeom prst="roundRect">
            <a:avLst>
              <a:gd name="adj" fmla="val 16667"/>
            </a:avLst>
          </a:prstGeom>
          <a:solidFill>
            <a:srgbClr val="7030A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9" name="CustomShape 5"/>
          <p:cNvSpPr/>
          <p:nvPr/>
        </p:nvSpPr>
        <p:spPr>
          <a:xfrm>
            <a:off x="1883520" y="1845720"/>
            <a:ext cx="5337000" cy="136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En el transcurso de este desafío has tenido que poner en juego una estrategia para aprender. Clavis te ha ofrecido ayuda para aprender a aplicarla.</a:t>
            </a:r>
            <a:endParaRPr lang="es-ES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00" b="1" strike="noStrike" spc="-1">
                <a:solidFill>
                  <a:srgbClr val="000000"/>
                </a:solidFill>
                <a:latin typeface="Atkinson Hyperlegible"/>
              </a:rPr>
              <a:t>Un buen estratega debe conocer las estrategias, pero también debe pensar en ellas para poder usarlas en desafíos futuros. Te propongo que contestes a estas preguntas que solo un Mega Estratega puede responder.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210" name="CustomShape 6"/>
          <p:cNvSpPr/>
          <p:nvPr/>
        </p:nvSpPr>
        <p:spPr>
          <a:xfrm>
            <a:off x="0" y="0"/>
            <a:ext cx="7559280" cy="104760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1" name="CustomShape 7"/>
          <p:cNvSpPr/>
          <p:nvPr/>
        </p:nvSpPr>
        <p:spPr>
          <a:xfrm>
            <a:off x="1530720" y="450720"/>
            <a:ext cx="428832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lang="es-ES" sz="1600" b="0" strike="noStrike" spc="-1">
              <a:latin typeface="Arial"/>
            </a:endParaRPr>
          </a:p>
        </p:txBody>
      </p:sp>
      <p:pic>
        <p:nvPicPr>
          <p:cNvPr id="212" name="Imagen 32"/>
          <p:cNvPicPr/>
          <p:nvPr/>
        </p:nvPicPr>
        <p:blipFill>
          <a:blip r:embed="rId3"/>
          <a:stretch/>
        </p:blipFill>
        <p:spPr>
          <a:xfrm>
            <a:off x="264600" y="305280"/>
            <a:ext cx="1204920" cy="596880"/>
          </a:xfrm>
          <a:prstGeom prst="rect">
            <a:avLst/>
          </a:prstGeom>
          <a:ln>
            <a:noFill/>
          </a:ln>
        </p:spPr>
      </p:pic>
      <p:pic>
        <p:nvPicPr>
          <p:cNvPr id="213" name="Imagen 33"/>
          <p:cNvPicPr/>
          <p:nvPr/>
        </p:nvPicPr>
        <p:blipFill>
          <a:blip r:embed="rId4"/>
          <a:stretch/>
        </p:blipFill>
        <p:spPr>
          <a:xfrm>
            <a:off x="5860080" y="145800"/>
            <a:ext cx="1434600" cy="711000"/>
          </a:xfrm>
          <a:prstGeom prst="rect">
            <a:avLst/>
          </a:prstGeom>
          <a:ln>
            <a:noFill/>
          </a:ln>
        </p:spPr>
      </p:pic>
      <p:sp>
        <p:nvSpPr>
          <p:cNvPr id="214" name="CustomShape 8"/>
          <p:cNvSpPr/>
          <p:nvPr/>
        </p:nvSpPr>
        <p:spPr>
          <a:xfrm>
            <a:off x="264600" y="4187160"/>
            <a:ext cx="7036560" cy="1226520"/>
          </a:xfrm>
          <a:prstGeom prst="roundRect">
            <a:avLst>
              <a:gd name="adj" fmla="val 16667"/>
            </a:avLst>
          </a:prstGeom>
          <a:solidFill>
            <a:srgbClr val="7030A0">
              <a:alpha val="9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9"/>
          <p:cNvSpPr/>
          <p:nvPr/>
        </p:nvSpPr>
        <p:spPr>
          <a:xfrm>
            <a:off x="264600" y="3389760"/>
            <a:ext cx="7030080" cy="708120"/>
          </a:xfrm>
          <a:prstGeom prst="roundRect">
            <a:avLst>
              <a:gd name="adj" fmla="val 16667"/>
            </a:avLst>
          </a:prstGeom>
          <a:solidFill>
            <a:srgbClr val="7030A0">
              <a:alpha val="9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10"/>
          <p:cNvSpPr/>
          <p:nvPr/>
        </p:nvSpPr>
        <p:spPr>
          <a:xfrm>
            <a:off x="304200" y="3422520"/>
            <a:ext cx="460836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400" b="1" strike="noStrike" spc="-1">
                <a:solidFill>
                  <a:srgbClr val="7030A0"/>
                </a:solidFill>
                <a:latin typeface="Atkinson Hyperlegible"/>
              </a:rPr>
              <a:t>¿Qué nueva estrategia he aprendido en este REA?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217" name="CustomShape 11"/>
          <p:cNvSpPr/>
          <p:nvPr/>
        </p:nvSpPr>
        <p:spPr>
          <a:xfrm>
            <a:off x="270000" y="5664960"/>
            <a:ext cx="7036560" cy="1541520"/>
          </a:xfrm>
          <a:prstGeom prst="roundRect">
            <a:avLst>
              <a:gd name="adj" fmla="val 16667"/>
            </a:avLst>
          </a:prstGeom>
          <a:solidFill>
            <a:srgbClr val="7030A0">
              <a:alpha val="9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12"/>
          <p:cNvSpPr/>
          <p:nvPr/>
        </p:nvSpPr>
        <p:spPr>
          <a:xfrm>
            <a:off x="304200" y="4204080"/>
            <a:ext cx="673740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400" b="1" strike="noStrike" spc="-1">
                <a:solidFill>
                  <a:srgbClr val="7030A0"/>
                </a:solidFill>
                <a:latin typeface="Atkinson Hyperlegible"/>
              </a:rPr>
              <a:t>Explico con mis palabras en qué consiste esta estrategia de aprendizaje. 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219" name="CustomShape 13"/>
          <p:cNvSpPr/>
          <p:nvPr/>
        </p:nvSpPr>
        <p:spPr>
          <a:xfrm>
            <a:off x="270000" y="7532640"/>
            <a:ext cx="7036560" cy="1780560"/>
          </a:xfrm>
          <a:prstGeom prst="roundRect">
            <a:avLst>
              <a:gd name="adj" fmla="val 16667"/>
            </a:avLst>
          </a:prstGeom>
          <a:solidFill>
            <a:srgbClr val="7030A0">
              <a:alpha val="9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0" name="CustomShape 14"/>
          <p:cNvSpPr/>
          <p:nvPr/>
        </p:nvSpPr>
        <p:spPr>
          <a:xfrm>
            <a:off x="304560" y="9563400"/>
            <a:ext cx="6950520" cy="548640"/>
          </a:xfrm>
          <a:prstGeom prst="roundRect">
            <a:avLst>
              <a:gd name="adj" fmla="val 16667"/>
            </a:avLst>
          </a:prstGeom>
          <a:solidFill>
            <a:srgbClr val="7030A0">
              <a:alpha val="45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800" b="0" strike="noStrike" spc="-1">
                <a:solidFill>
                  <a:srgbClr val="7030A0"/>
                </a:solidFill>
                <a:latin typeface="Calibri"/>
              </a:rPr>
              <a:t>   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221" name="CustomShape 15"/>
          <p:cNvSpPr/>
          <p:nvPr/>
        </p:nvSpPr>
        <p:spPr>
          <a:xfrm>
            <a:off x="903600" y="9629280"/>
            <a:ext cx="6316920" cy="340920"/>
          </a:xfrm>
          <a:prstGeom prst="rect">
            <a:avLst/>
          </a:prstGeom>
          <a:noFill/>
          <a:ln w="64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200" b="1" strike="noStrike" spc="-1">
                <a:solidFill>
                  <a:srgbClr val="FFFFFF"/>
                </a:solidFill>
                <a:latin typeface="Atkinson Hyperlegible"/>
                <a:ea typeface="Calibri"/>
              </a:rPr>
              <a:t>Lo lograste. Has ganado una nueva insignia que te acreditará como Mega Estratega del Aprendizaje</a:t>
            </a:r>
            <a:endParaRPr lang="es-ES" sz="1200" b="0" strike="noStrike" spc="-1">
              <a:latin typeface="Arial"/>
            </a:endParaRPr>
          </a:p>
        </p:txBody>
      </p:sp>
      <p:pic>
        <p:nvPicPr>
          <p:cNvPr id="222" name="Imagen 16"/>
          <p:cNvPicPr/>
          <p:nvPr/>
        </p:nvPicPr>
        <p:blipFill>
          <a:blip r:embed="rId5"/>
          <a:stretch/>
        </p:blipFill>
        <p:spPr>
          <a:xfrm>
            <a:off x="6468480" y="10218240"/>
            <a:ext cx="786600" cy="291240"/>
          </a:xfrm>
          <a:prstGeom prst="rect">
            <a:avLst/>
          </a:prstGeom>
          <a:ln>
            <a:noFill/>
          </a:ln>
        </p:spPr>
      </p:pic>
      <p:pic>
        <p:nvPicPr>
          <p:cNvPr id="223" name="Imagen 47"/>
          <p:cNvPicPr/>
          <p:nvPr/>
        </p:nvPicPr>
        <p:blipFill>
          <a:blip r:embed="rId6"/>
          <a:stretch/>
        </p:blipFill>
        <p:spPr>
          <a:xfrm>
            <a:off x="2153880" y="10071720"/>
            <a:ext cx="4317480" cy="533160"/>
          </a:xfrm>
          <a:prstGeom prst="rect">
            <a:avLst/>
          </a:prstGeom>
          <a:ln>
            <a:noFill/>
          </a:ln>
        </p:spPr>
      </p:pic>
      <p:pic>
        <p:nvPicPr>
          <p:cNvPr id="224" name="Imagen 49"/>
          <p:cNvPicPr/>
          <p:nvPr/>
        </p:nvPicPr>
        <p:blipFill>
          <a:blip r:embed="rId7"/>
          <a:stretch/>
        </p:blipFill>
        <p:spPr>
          <a:xfrm>
            <a:off x="69120" y="9469080"/>
            <a:ext cx="1106280" cy="1106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Imagen 15_0"/>
          <p:cNvPicPr/>
          <p:nvPr/>
        </p:nvPicPr>
        <p:blipFill>
          <a:blip r:embed="rId2"/>
          <a:stretch/>
        </p:blipFill>
        <p:spPr>
          <a:xfrm>
            <a:off x="1976760" y="10262520"/>
            <a:ext cx="4202280" cy="290520"/>
          </a:xfrm>
          <a:prstGeom prst="rect">
            <a:avLst/>
          </a:prstGeom>
          <a:ln>
            <a:noFill/>
          </a:ln>
        </p:spPr>
      </p:pic>
      <p:pic>
        <p:nvPicPr>
          <p:cNvPr id="226" name="Imagen 16_0"/>
          <p:cNvPicPr/>
          <p:nvPr/>
        </p:nvPicPr>
        <p:blipFill>
          <a:blip r:embed="rId3"/>
          <a:stretch/>
        </p:blipFill>
        <p:spPr>
          <a:xfrm>
            <a:off x="6613920" y="10192680"/>
            <a:ext cx="785880" cy="290520"/>
          </a:xfrm>
          <a:prstGeom prst="rect">
            <a:avLst/>
          </a:prstGeom>
          <a:ln>
            <a:noFill/>
          </a:ln>
        </p:spPr>
      </p:pic>
      <p:sp>
        <p:nvSpPr>
          <p:cNvPr id="227" name="CustomShape 1"/>
          <p:cNvSpPr/>
          <p:nvPr/>
        </p:nvSpPr>
        <p:spPr>
          <a:xfrm>
            <a:off x="2633040" y="7374960"/>
            <a:ext cx="2293200" cy="2131200"/>
          </a:xfrm>
          <a:prstGeom prst="roundRect">
            <a:avLst>
              <a:gd name="adj" fmla="val 16667"/>
            </a:avLst>
          </a:prstGeom>
          <a:noFill/>
          <a:ln w="1908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8" name="CustomShape 2"/>
          <p:cNvSpPr/>
          <p:nvPr/>
        </p:nvSpPr>
        <p:spPr>
          <a:xfrm>
            <a:off x="2797560" y="6987600"/>
            <a:ext cx="196416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400" b="1" strike="noStrike" spc="-1">
                <a:solidFill>
                  <a:srgbClr val="0070C0"/>
                </a:solidFill>
                <a:latin typeface="Atkinson Hyperlegible"/>
                <a:ea typeface="DejaVu Sans"/>
              </a:rPr>
              <a:t>Pega aquí tu insignia</a:t>
            </a:r>
            <a:endParaRPr lang="es-ES" sz="1400" b="0" strike="noStrike" spc="-1">
              <a:latin typeface="Arial"/>
            </a:endParaRPr>
          </a:p>
        </p:txBody>
      </p:sp>
      <p:pic>
        <p:nvPicPr>
          <p:cNvPr id="229" name="Imagen 2" descr="Logotipo&#10;&#10;Descripción generada automáticamente"/>
          <p:cNvPicPr/>
          <p:nvPr/>
        </p:nvPicPr>
        <p:blipFill>
          <a:blip r:embed="rId4"/>
          <a:stretch/>
        </p:blipFill>
        <p:spPr>
          <a:xfrm>
            <a:off x="963000" y="950760"/>
            <a:ext cx="5400360" cy="5400360"/>
          </a:xfrm>
          <a:prstGeom prst="rect">
            <a:avLst/>
          </a:prstGeom>
          <a:ln>
            <a:noFill/>
          </a:ln>
        </p:spPr>
      </p:pic>
      <p:sp>
        <p:nvSpPr>
          <p:cNvPr id="230" name="CustomShape 3"/>
          <p:cNvSpPr/>
          <p:nvPr/>
        </p:nvSpPr>
        <p:spPr>
          <a:xfrm>
            <a:off x="1740600" y="5354640"/>
            <a:ext cx="4078080" cy="1182600"/>
          </a:xfrm>
          <a:prstGeom prst="rect">
            <a:avLst/>
          </a:prstGeom>
          <a:noFill/>
          <a:ln w="64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3200" b="1" strike="noStrike" spc="-1">
                <a:solidFill>
                  <a:srgbClr val="FF0000"/>
                </a:solidFill>
                <a:latin typeface="Atkinson Hyperlegible"/>
                <a:ea typeface="Calibri"/>
              </a:rPr>
              <a:t>¡Lo lograste!. </a:t>
            </a:r>
            <a:endParaRPr lang="es-ES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1" strike="noStrike" spc="-1">
                <a:solidFill>
                  <a:srgbClr val="0070C0"/>
                </a:solidFill>
                <a:latin typeface="Atkinson Hyperlegible"/>
                <a:ea typeface="Calibri"/>
              </a:rPr>
              <a:t>Has ganado una nueva insignia que te acreditará como Mega Estratega del Aprendizaje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231" name="CustomShape 4"/>
          <p:cNvSpPr/>
          <p:nvPr/>
        </p:nvSpPr>
        <p:spPr>
          <a:xfrm>
            <a:off x="0" y="0"/>
            <a:ext cx="7559280" cy="104760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5"/>
          <p:cNvSpPr/>
          <p:nvPr/>
        </p:nvSpPr>
        <p:spPr>
          <a:xfrm>
            <a:off x="1530720" y="450720"/>
            <a:ext cx="428832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lang="es-ES" sz="1600" b="0" strike="noStrike" spc="-1">
              <a:latin typeface="Arial"/>
            </a:endParaRPr>
          </a:p>
        </p:txBody>
      </p:sp>
      <p:pic>
        <p:nvPicPr>
          <p:cNvPr id="233" name="Imagen 16"/>
          <p:cNvPicPr/>
          <p:nvPr/>
        </p:nvPicPr>
        <p:blipFill>
          <a:blip r:embed="rId5"/>
          <a:stretch/>
        </p:blipFill>
        <p:spPr>
          <a:xfrm>
            <a:off x="264600" y="305280"/>
            <a:ext cx="1204920" cy="596880"/>
          </a:xfrm>
          <a:prstGeom prst="rect">
            <a:avLst/>
          </a:prstGeom>
          <a:ln>
            <a:noFill/>
          </a:ln>
        </p:spPr>
      </p:pic>
      <p:pic>
        <p:nvPicPr>
          <p:cNvPr id="234" name="Imagen 17"/>
          <p:cNvPicPr/>
          <p:nvPr/>
        </p:nvPicPr>
        <p:blipFill>
          <a:blip r:embed="rId6"/>
          <a:stretch/>
        </p:blipFill>
        <p:spPr>
          <a:xfrm>
            <a:off x="5860080" y="145800"/>
            <a:ext cx="1434600" cy="711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4132</TotalTime>
  <Words>978</Words>
  <Application>Microsoft Office PowerPoint</Application>
  <PresentationFormat>Personalizado</PresentationFormat>
  <Paragraphs>91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Márquez Ordóñez</dc:creator>
  <cp:lastModifiedBy>usuario</cp:lastModifiedBy>
  <cp:revision>18</cp:revision>
  <dcterms:created xsi:type="dcterms:W3CDTF">2021-07-21T04:35:43Z</dcterms:created>
  <dcterms:modified xsi:type="dcterms:W3CDTF">2022-05-08T10:29:40Z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Personalizado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